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1" r:id="rId5"/>
    <p:sldId id="262" r:id="rId6"/>
    <p:sldId id="265" r:id="rId7"/>
    <p:sldId id="263" r:id="rId8"/>
    <p:sldId id="266" r:id="rId9"/>
    <p:sldId id="264" r:id="rId10"/>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5E"/>
    <a:srgbClr val="BE0260"/>
    <a:srgbClr val="018ACF"/>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90" autoAdjust="0"/>
  </p:normalViewPr>
  <p:slideViewPr>
    <p:cSldViewPr>
      <p:cViewPr varScale="1">
        <p:scale>
          <a:sx n="122" d="100"/>
          <a:sy n="122" d="100"/>
        </p:scale>
        <p:origin x="1014" y="90"/>
      </p:cViewPr>
      <p:guideLst>
        <p:guide orient="horz" pos="2160"/>
        <p:guide pos="384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BD83A-8FE7-4D4B-8E54-CAD4D884DE0B}" type="datetimeFigureOut">
              <a:rPr lang="en-US" smtClean="0"/>
              <a:t>3/8/2019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4A740-C3C7-4477-A128-A8C69F6D0A1D}" type="slidenum">
              <a:rPr lang="en-US" smtClean="0"/>
              <a:t>‹#›</a:t>
            </a:fld>
            <a:endParaRPr lang="en-US"/>
          </a:p>
        </p:txBody>
      </p:sp>
    </p:spTree>
    <p:extLst>
      <p:ext uri="{BB962C8B-B14F-4D97-AF65-F5344CB8AC3E}">
        <p14:creationId xmlns:p14="http://schemas.microsoft.com/office/powerpoint/2010/main" val="165423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report is automatically generated by metascape.org based</a:t>
            </a:r>
            <a:r>
              <a:rPr lang="en-US" baseline="0" dirty="0" smtClean="0"/>
              <a:t> on the gene lists you submitted and the analyses you specified.</a:t>
            </a:r>
            <a:endParaRPr lang="en-US" dirty="0" smtClean="0"/>
          </a:p>
          <a:p>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1</a:t>
            </a:fld>
            <a:endParaRPr lang="en-US"/>
          </a:p>
        </p:txBody>
      </p:sp>
    </p:spTree>
    <p:extLst>
      <p:ext uri="{BB962C8B-B14F-4D97-AF65-F5344CB8AC3E}">
        <p14:creationId xmlns:p14="http://schemas.microsoft.com/office/powerpoint/2010/main" val="401006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the precision-recall plot, the precision is defined as TP/(TP+FP),</a:t>
            </a:r>
            <a:r>
              <a:rPr lang="en-US" baseline="0" dirty="0" smtClean="0"/>
              <a:t> </a:t>
            </a:r>
            <a:r>
              <a:rPr lang="en-US" dirty="0" smtClean="0"/>
              <a:t>and recall (a.k.a. TPR)</a:t>
            </a:r>
            <a:r>
              <a:rPr lang="en-US" baseline="0" dirty="0" smtClean="0"/>
              <a:t> </a:t>
            </a:r>
            <a:r>
              <a:rPr lang="en-US" dirty="0" smtClean="0"/>
              <a:t>is defined as TP/(TP+FN).  If the evidence matrix is effective, we expect precision decreases as recall increases, which implies the hits ranked to the top are more likely true positives (higher precision).  AUC (area under curve) in the plot represents the average precision value.  The precision value expected for a random hit prioritization algorithm can be read from the last data point of the step curve, where all genes were classified as hits (recall = 1).</a:t>
            </a:r>
          </a:p>
          <a:p>
            <a:endParaRPr lang="en-US" dirty="0" smtClean="0"/>
          </a:p>
          <a:p>
            <a:r>
              <a:rPr lang="en-US" dirty="0" smtClean="0"/>
              <a:t>The second plot shows how the number of true positives increase as we include more genes.  A good result would show the TPR curve to be significantly above the diagonal line, where the diagonal line represents the result achieved by random hit prioritization.</a:t>
            </a:r>
          </a:p>
          <a:p>
            <a:endParaRPr lang="en-US" dirty="0" smtClean="0"/>
          </a:p>
          <a:p>
            <a:r>
              <a:rPr lang="en-US" dirty="0" smtClean="0"/>
              <a:t>The third plot is a bar graph showing the relative weights assigned to each evidence line (up to top ten lines).  If an evidence line contributes negatively, it will be colored in orange, otherwise, in blue.</a:t>
            </a:r>
          </a:p>
          <a:p>
            <a:endParaRPr lang="en-US" dirty="0" smtClean="0"/>
          </a:p>
          <a:p>
            <a:r>
              <a:rPr lang="en-US" dirty="0" smtClean="0"/>
              <a:t>The last plot shows the predicted probability of benchmark genes, a good result would place many benchmark genes (shown as orange "+") towards the upper portion of the curve (with probability above 50%).  If benchmark genes are centered around 50%, it implies true hit status cannot be effectively predicted from the underlying evidence line (we will see a low prediction accuracy).</a:t>
            </a:r>
          </a:p>
          <a:p>
            <a:endParaRPr lang="en-US" smtClean="0"/>
          </a:p>
          <a:p>
            <a:r>
              <a:rPr lang="en-US" smtClean="0"/>
              <a:t>If </a:t>
            </a:r>
            <a:r>
              <a:rPr lang="en-US" dirty="0" smtClean="0"/>
              <a:t>these plots strongly support the effective of evidence lines in retrospectively recapturing benchmark genes, the predicted evidence score and probability can then be used to prioritize gene candidates.</a:t>
            </a:r>
          </a:p>
          <a:p>
            <a:endParaRPr lang="en-US" dirty="0" smtClean="0"/>
          </a:p>
          <a:p>
            <a:r>
              <a:rPr lang="en-US" dirty="0" smtClean="0"/>
              <a:t>Please see https://en.wikipedia.org/wiki/Sensitivity_and_specificity for a summary of terminologies such as TP, FP, TN, FN, TPR, Precision,</a:t>
            </a:r>
            <a:r>
              <a:rPr lang="en-US" baseline="0" dirty="0" smtClean="0"/>
              <a:t> Recall, etc.</a:t>
            </a:r>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10</a:t>
            </a:fld>
            <a:endParaRPr lang="en-US"/>
          </a:p>
        </p:txBody>
      </p:sp>
    </p:spTree>
    <p:extLst>
      <p:ext uri="{BB962C8B-B14F-4D97-AF65-F5344CB8AC3E}">
        <p14:creationId xmlns:p14="http://schemas.microsoft.com/office/powerpoint/2010/main" val="165956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Try</a:t>
            </a:r>
            <a:r>
              <a:rPr lang="en-US" baseline="0" dirty="0" smtClean="0"/>
              <a:t> metascape.org today!</a:t>
            </a:r>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11</a:t>
            </a:fld>
            <a:endParaRPr lang="en-US"/>
          </a:p>
        </p:txBody>
      </p:sp>
    </p:spTree>
    <p:extLst>
      <p:ext uri="{BB962C8B-B14F-4D97-AF65-F5344CB8AC3E}">
        <p14:creationId xmlns:p14="http://schemas.microsoft.com/office/powerpoint/2010/main" val="321349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smtClean="0"/>
              <a:t>Metascape</a:t>
            </a:r>
            <a:r>
              <a:rPr lang="en-US" dirty="0" smtClean="0"/>
              <a:t> automatically first</a:t>
            </a:r>
            <a:r>
              <a:rPr lang="en-US" baseline="0" dirty="0" smtClean="0"/>
              <a:t> convert you input identifiers (Gene ID, </a:t>
            </a:r>
            <a:r>
              <a:rPr lang="en-US" baseline="0" dirty="0" err="1" smtClean="0"/>
              <a:t>RefSeq</a:t>
            </a:r>
            <a:r>
              <a:rPr lang="en-US" baseline="0" dirty="0" smtClean="0"/>
              <a:t> or Symbol) into Human </a:t>
            </a:r>
            <a:r>
              <a:rPr lang="en-US" baseline="0" dirty="0" err="1" smtClean="0"/>
              <a:t>Entrez</a:t>
            </a:r>
            <a:r>
              <a:rPr lang="en-US" baseline="0" dirty="0" smtClean="0"/>
              <a:t> Gene ID.  Input identifiers can be from human, mouse or rat, </a:t>
            </a:r>
            <a:r>
              <a:rPr lang="en-US" baseline="0" dirty="0" err="1" smtClean="0"/>
              <a:t>ortholog</a:t>
            </a:r>
            <a:r>
              <a:rPr lang="en-US" baseline="0" dirty="0" smtClean="0"/>
              <a:t> mapping into human based on the latest NCBI </a:t>
            </a:r>
            <a:r>
              <a:rPr lang="en-US" baseline="0" dirty="0" err="1" smtClean="0"/>
              <a:t>Homologene</a:t>
            </a:r>
            <a:r>
              <a:rPr lang="en-US" baseline="0" dirty="0" smtClean="0"/>
              <a:t> database is automatically applied.</a:t>
            </a:r>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2</a:t>
            </a:fld>
            <a:endParaRPr lang="en-US"/>
          </a:p>
        </p:txBody>
      </p:sp>
    </p:spTree>
    <p:extLst>
      <p:ext uri="{BB962C8B-B14F-4D97-AF65-F5344CB8AC3E}">
        <p14:creationId xmlns:p14="http://schemas.microsoft.com/office/powerpoint/2010/main" val="147528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grey</a:t>
            </a:r>
            <a:r>
              <a:rPr lang="en-US" baseline="0" dirty="0" smtClean="0"/>
              <a:t> pie shows the portion (% and #) of genes (dark grey) in the genome that are members of selected ontology terms.</a:t>
            </a:r>
          </a:p>
          <a:p>
            <a:r>
              <a:rPr lang="en-US" baseline="0" dirty="0" smtClean="0"/>
              <a:t>The red pie shows the portion (% and #) of genes (dark red) in the gene list that are members of the selected ontology terms.</a:t>
            </a:r>
          </a:p>
          <a:p>
            <a:r>
              <a:rPr lang="en-US" baseline="0" dirty="0" smtClean="0"/>
              <a:t>P-value indicates whether the membership is statistically enriched in the input gene list, calculated based on accumulative hypergeometric distribution.  By popular convention, p value &lt; 0.05 are considered as statistically significant.</a:t>
            </a:r>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3</a:t>
            </a:fld>
            <a:endParaRPr lang="en-US"/>
          </a:p>
        </p:txBody>
      </p:sp>
    </p:spTree>
    <p:extLst>
      <p:ext uri="{BB962C8B-B14F-4D97-AF65-F5344CB8AC3E}">
        <p14:creationId xmlns:p14="http://schemas.microsoft.com/office/powerpoint/2010/main" val="384315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 first</a:t>
            </a:r>
            <a:r>
              <a:rPr lang="en-US" baseline="0" dirty="0" smtClean="0"/>
              <a:t> identified all statistically enriched terms (can be GO/KEGG terms, canonical pathways, hall mark gene sets, etc., based on what your choice during the analysis), accumulative hypergeometric p-values and enrichment factors were calculated and used for filtering.  Remaining significant terms were then hierarchically clustered into a tree based on Kappa-statistical similarities among their gene memberships (similar to what is used in NCI DAVID site).  Then 0.3 kappa score was applied as the threshold to cast the tree into term clusters.  The terms within each cluster are exported in the Excel spreadsheet named “Enrichment Analysis”.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then selected a subset of representative terms from this cluster and convert them into a network layout.  More specifically, each term is represented by a circle node, where its size is proportional to the number of input genes fall into that term, and its color represent its cluster identity (i.e., nodes of the same color belong to the same cluster).  Terms with a similarity score &gt; 0.3 are linked by an edge (the thickness of the edge represents the similarity score).  The network is visualized with </a:t>
            </a:r>
            <a:r>
              <a:rPr lang="en-US" baseline="0" dirty="0" err="1" smtClean="0"/>
              <a:t>Cytoscape</a:t>
            </a:r>
            <a:r>
              <a:rPr lang="en-US" baseline="0" dirty="0" smtClean="0"/>
              <a:t> (v3.1.2) with “force-directed” layout and with edge bundled for clarity.  One term from each cluster is selected to have its term description shown as label.</a:t>
            </a:r>
          </a:p>
          <a:p>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4</a:t>
            </a:fld>
            <a:endParaRPr lang="en-US"/>
          </a:p>
        </p:txBody>
      </p:sp>
    </p:spTree>
    <p:extLst>
      <p:ext uri="{BB962C8B-B14F-4D97-AF65-F5344CB8AC3E}">
        <p14:creationId xmlns:p14="http://schemas.microsoft.com/office/powerpoint/2010/main" val="79110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 first</a:t>
            </a:r>
            <a:r>
              <a:rPr lang="en-US" baseline="0" dirty="0" smtClean="0"/>
              <a:t> identified all statistically enriched terms (can be GO/KEGG terms, canonical pathways, hall mark gene sets, etc., based on what your choice during the analysis), accumulative hypergeometric p-values and enrichment factors were calculated and used for filtering.  Remaining significant terms were then hierarchically clustered into a tree based on Kappa-statistical similarities among their gene memberships (similar to what is used in NCI DAVID site).  Then 0.3 kappa score was applied as the threshold to cast the tree into term clusters.  The terms within each cluster are exported in the Excel spreadsheet named “Enrichment Analysis”.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then selected a subset of representative terms from this cluster and convert them into a network layout.  More specifically, each term is represented by a circle node, where its size is proportional to the number of input genes fall into that term, and its color represent its cluster identity (i.e., nodes of the same color belong to the same cluster).  Terms with a similarity score &gt; 0.3 are linked by an edge (the thickness of the edge represents the similarity score).  The network is visualized with </a:t>
            </a:r>
            <a:r>
              <a:rPr lang="en-US" baseline="0" dirty="0" err="1" smtClean="0"/>
              <a:t>Cytoscape</a:t>
            </a:r>
            <a:r>
              <a:rPr lang="en-US" baseline="0" dirty="0" smtClean="0"/>
              <a:t> (v3.1.2) with “force-directed” layout and with edge bundled for clarity.  One term from each cluster is selected to have its term description shown as label.</a:t>
            </a:r>
          </a:p>
          <a:p>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5</a:t>
            </a:fld>
            <a:endParaRPr lang="en-US"/>
          </a:p>
        </p:txBody>
      </p:sp>
    </p:spTree>
    <p:extLst>
      <p:ext uri="{BB962C8B-B14F-4D97-AF65-F5344CB8AC3E}">
        <p14:creationId xmlns:p14="http://schemas.microsoft.com/office/powerpoint/2010/main" val="2290198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same enrichment network has its nodes colored by p-value, as shown in the legend.  The dark the color, the more statistically significant the node is (see legend for p-value ranges).</a:t>
            </a:r>
          </a:p>
          <a:p>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6</a:t>
            </a:fld>
            <a:endParaRPr lang="en-US"/>
          </a:p>
        </p:txBody>
      </p:sp>
    </p:spTree>
    <p:extLst>
      <p:ext uri="{BB962C8B-B14F-4D97-AF65-F5344CB8AC3E}">
        <p14:creationId xmlns:p14="http://schemas.microsoft.com/office/powerpoint/2010/main" val="199204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MCODE algorithm was then applied to this network to identify neighborhoods where proteins are densely connected.  Each MCODE network is assigned a unique color.  GO enrichment analysis was applied to each MCODE network to assign “meanings” to the network component.</a:t>
            </a:r>
          </a:p>
        </p:txBody>
      </p:sp>
      <p:sp>
        <p:nvSpPr>
          <p:cNvPr id="4" name="Slide Number Placeholder 3"/>
          <p:cNvSpPr>
            <a:spLocks noGrp="1"/>
          </p:cNvSpPr>
          <p:nvPr>
            <p:ph type="sldNum" sz="quarter" idx="10"/>
          </p:nvPr>
        </p:nvSpPr>
        <p:spPr/>
        <p:txBody>
          <a:bodyPr/>
          <a:lstStyle/>
          <a:p>
            <a:fld id="{9664A740-C3C7-4477-A128-A8C69F6D0A1D}" type="slidenum">
              <a:rPr lang="en-US" smtClean="0"/>
              <a:t>7</a:t>
            </a:fld>
            <a:endParaRPr lang="en-US"/>
          </a:p>
        </p:txBody>
      </p:sp>
    </p:spTree>
    <p:extLst>
      <p:ext uri="{BB962C8B-B14F-4D97-AF65-F5344CB8AC3E}">
        <p14:creationId xmlns:p14="http://schemas.microsoft.com/office/powerpoint/2010/main" val="177483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MCODE algorithm was then applied to this network to identify neighborhoods where proteins are densely connected.  Each MCODE network is assigned a unique color.  GO enrichment analysis was applied to each MCODE network to assign “meanings” to the network component.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664A740-C3C7-4477-A128-A8C69F6D0A1D}" type="slidenum">
              <a:rPr lang="en-US" smtClean="0"/>
              <a:t>8</a:t>
            </a:fld>
            <a:endParaRPr lang="en-US"/>
          </a:p>
        </p:txBody>
      </p:sp>
    </p:spTree>
    <p:extLst>
      <p:ext uri="{BB962C8B-B14F-4D97-AF65-F5344CB8AC3E}">
        <p14:creationId xmlns:p14="http://schemas.microsoft.com/office/powerpoint/2010/main" val="369895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GO enrichment analysis was applied to each MCODE network to assign “meanings” to the network component, where top three best p-value terms were retained.</a:t>
            </a:r>
          </a:p>
          <a:p>
            <a:endParaRPr lang="en-US" dirty="0"/>
          </a:p>
        </p:txBody>
      </p:sp>
      <p:sp>
        <p:nvSpPr>
          <p:cNvPr id="4" name="Slide Number Placeholder 3"/>
          <p:cNvSpPr>
            <a:spLocks noGrp="1"/>
          </p:cNvSpPr>
          <p:nvPr>
            <p:ph type="sldNum" sz="quarter" idx="10"/>
          </p:nvPr>
        </p:nvSpPr>
        <p:spPr/>
        <p:txBody>
          <a:bodyPr/>
          <a:lstStyle/>
          <a:p>
            <a:fld id="{9664A740-C3C7-4477-A128-A8C69F6D0A1D}" type="slidenum">
              <a:rPr lang="en-US" smtClean="0"/>
              <a:t>9</a:t>
            </a:fld>
            <a:endParaRPr lang="en-US"/>
          </a:p>
        </p:txBody>
      </p:sp>
    </p:spTree>
    <p:extLst>
      <p:ext uri="{BB962C8B-B14F-4D97-AF65-F5344CB8AC3E}">
        <p14:creationId xmlns:p14="http://schemas.microsoft.com/office/powerpoint/2010/main" val="294843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8620" y="1138426"/>
            <a:ext cx="10363200" cy="137434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2838293" y="4650641"/>
            <a:ext cx="8534400" cy="1374345"/>
          </a:xfrm>
        </p:spPr>
        <p:txBody>
          <a:bodyPr>
            <a:normAutofit/>
          </a:bodyPr>
          <a:lstStyle>
            <a:lvl1pPr marL="0" indent="0" algn="r">
              <a:buNone/>
              <a:defRPr sz="26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472488"/>
            <a:ext cx="10972800" cy="45811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98620" y="1596540"/>
            <a:ext cx="10972800" cy="3918803"/>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a:p>
        </p:txBody>
      </p:sp>
      <p:sp>
        <p:nvSpPr>
          <p:cNvPr id="7" name="Footer Placeholder 4"/>
          <p:cNvSpPr txBox="1">
            <a:spLocks/>
          </p:cNvSpPr>
          <p:nvPr userDrawn="1"/>
        </p:nvSpPr>
        <p:spPr>
          <a:xfrm>
            <a:off x="4165600" y="6356351"/>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10" name="TextBox 9"/>
          <p:cNvSpPr txBox="1"/>
          <p:nvPr userDrawn="1"/>
        </p:nvSpPr>
        <p:spPr>
          <a:xfrm>
            <a:off x="10355029" y="6338953"/>
            <a:ext cx="1268296" cy="461665"/>
          </a:xfrm>
          <a:prstGeom prst="rect">
            <a:avLst/>
          </a:prstGeom>
          <a:noFill/>
        </p:spPr>
        <p:txBody>
          <a:bodyPr wrap="none" rtlCol="0">
            <a:spAutoFit/>
          </a:bodyPr>
          <a:lstStyle/>
          <a:p>
            <a:pPr algn="r"/>
            <a:r>
              <a:rPr lang="en-US" sz="1200" b="0" dirty="0" smtClean="0">
                <a:solidFill>
                  <a:schemeClr val="bg1">
                    <a:lumMod val="50000"/>
                  </a:schemeClr>
                </a:solidFill>
                <a:latin typeface="Arial" panose="020B0604020202020204" pitchFamily="34" charset="0"/>
                <a:cs typeface="Arial" panose="020B0604020202020204" pitchFamily="34" charset="0"/>
              </a:rPr>
              <a:t>prepared by</a:t>
            </a:r>
          </a:p>
          <a:p>
            <a:pPr algn="r"/>
            <a:r>
              <a:rPr lang="en-US" sz="1200" b="1" dirty="0" smtClean="0">
                <a:solidFill>
                  <a:schemeClr val="tx2"/>
                </a:solidFill>
                <a:latin typeface="Arial" panose="020B0604020202020204" pitchFamily="34" charset="0"/>
                <a:cs typeface="Arial" panose="020B0604020202020204" pitchFamily="34" charset="0"/>
              </a:rPr>
              <a:t>metascape.org</a:t>
            </a:r>
            <a:endParaRPr lang="en-US" sz="1200" b="1" dirty="0">
              <a:solidFill>
                <a:schemeClr val="tx2"/>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23325" y="6356350"/>
            <a:ext cx="426873" cy="426873"/>
          </a:xfrm>
          <a:prstGeom prst="rect">
            <a:avLst/>
          </a:prstGeom>
        </p:spPr>
      </p:pic>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1081" y="527605"/>
            <a:ext cx="9354927" cy="610820"/>
          </a:xfrm>
        </p:spPr>
        <p:txBody>
          <a:bodyPr>
            <a:normAutofit/>
          </a:bodyPr>
          <a:lstStyle>
            <a:lvl1pPr algn="l">
              <a:defRPr sz="3600">
                <a:solidFill>
                  <a:srgbClr val="D000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31082" y="1138425"/>
            <a:ext cx="9354927" cy="4275740"/>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0" y="527605"/>
            <a:ext cx="10972800"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98620" y="1596539"/>
            <a:ext cx="5386917"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98620" y="2226402"/>
            <a:ext cx="5386917"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2388" y="1596539"/>
            <a:ext cx="5389033" cy="639762"/>
          </a:xfrm>
        </p:spPr>
        <p:txBody>
          <a:bodyPr anchor="b"/>
          <a:lstStyle>
            <a:lvl1pPr marL="0" indent="0">
              <a:buNone/>
              <a:defRPr sz="2400" b="1">
                <a:solidFill>
                  <a:srgbClr val="D000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2388" y="2226402"/>
            <a:ext cx="5389033" cy="3035058"/>
          </a:xfr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3/8/2019</a:t>
            </a:fld>
            <a:endParaRPr lang="en-US"/>
          </a:p>
        </p:txBody>
      </p:sp>
      <p:sp>
        <p:nvSpPr>
          <p:cNvPr id="4" name="Footer Placeholder 3"/>
          <p:cNvSpPr>
            <a:spLocks noGrp="1"/>
          </p:cNvSpPr>
          <p:nvPr>
            <p:ph type="ftr" sz="quarter" idx="11"/>
          </p:nvPr>
        </p:nvSpPr>
        <p:spPr/>
        <p:txBody>
          <a:bodyPr/>
          <a:lstStyle/>
          <a:p>
            <a:r>
              <a:rPr lang="en-US" dirty="0" smtClean="0"/>
              <a:t>Prepared by metascape.org</a:t>
            </a:r>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3/8/2019</a:t>
            </a:fld>
            <a:endParaRPr lang="en-US"/>
          </a:p>
        </p:txBody>
      </p:sp>
      <p:sp>
        <p:nvSpPr>
          <p:cNvPr id="3" name="Footer Placeholder 2"/>
          <p:cNvSpPr>
            <a:spLocks noGrp="1"/>
          </p:cNvSpPr>
          <p:nvPr>
            <p:ph type="ftr" sz="quarter" idx="11"/>
          </p:nvPr>
        </p:nvSpPr>
        <p:spPr/>
        <p:txBody>
          <a:bodyPr/>
          <a:lstStyle/>
          <a:p>
            <a:r>
              <a:rPr lang="en-US" dirty="0" smtClean="0"/>
              <a:t>Prepared by metascape.org</a:t>
            </a:r>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8923"/>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b="1" kern="1200">
          <a:solidFill>
            <a:schemeClr val="bg1"/>
          </a:solidFill>
          <a:effectLst>
            <a:glow rad="101600">
              <a:schemeClr val="tx2">
                <a:alpha val="60000"/>
              </a:schemeClr>
            </a:glo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metascape.org/gp/index.html#/menu/manua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3150058" y="1596540"/>
            <a:ext cx="7886581" cy="458115"/>
          </a:xfrm>
          <a:effectLst/>
        </p:spPr>
        <p:txBody>
          <a:bodyPr>
            <a:noAutofit/>
          </a:bodyPr>
          <a:lstStyle/>
          <a:p>
            <a:r>
              <a:rPr lang="en-US" sz="4800" b="1" dirty="0">
                <a:ln>
                  <a:solidFill>
                    <a:schemeClr val="accent1">
                      <a:lumMod val="20000"/>
                      <a:lumOff val="80000"/>
                    </a:schemeClr>
                  </a:solidFill>
                </a:ln>
                <a:solidFill>
                  <a:schemeClr val="bg1">
                    <a:lumMod val="95000"/>
                  </a:schemeClr>
                </a:solidFill>
                <a:effectLst>
                  <a:glow rad="101600">
                    <a:schemeClr val="tx2">
                      <a:alpha val="60000"/>
                    </a:schemeClr>
                  </a:glow>
                </a:effectLst>
              </a:rPr>
              <a:t>Gene List Analysis </a:t>
            </a:r>
            <a:r>
              <a:rPr lang="en-US" sz="4800" b="1" dirty="0" smtClean="0">
                <a:ln>
                  <a:solidFill>
                    <a:schemeClr val="accent1">
                      <a:lumMod val="20000"/>
                      <a:lumOff val="80000"/>
                    </a:schemeClr>
                  </a:solidFill>
                </a:ln>
                <a:solidFill>
                  <a:schemeClr val="bg1">
                    <a:lumMod val="95000"/>
                  </a:schemeClr>
                </a:solidFill>
                <a:effectLst>
                  <a:glow rad="101600">
                    <a:schemeClr val="tx2">
                      <a:alpha val="60000"/>
                    </a:schemeClr>
                  </a:glow>
                </a:effectLst>
              </a:rPr>
              <a:t>Report</a:t>
            </a:r>
            <a:endParaRPr lang="en-US" sz="4800" b="1" dirty="0">
              <a:ln>
                <a:solidFill>
                  <a:schemeClr val="accent1">
                    <a:lumMod val="20000"/>
                    <a:lumOff val="80000"/>
                  </a:schemeClr>
                </a:solidFill>
              </a:ln>
              <a:solidFill>
                <a:schemeClr val="bg1">
                  <a:lumMod val="95000"/>
                </a:schemeClr>
              </a:solidFill>
              <a:effectLst>
                <a:glow rad="101600">
                  <a:schemeClr val="tx2">
                    <a:alpha val="60000"/>
                  </a:schemeClr>
                </a:glow>
              </a:effectLst>
            </a:endParaRPr>
          </a:p>
        </p:txBody>
      </p:sp>
      <p:sp>
        <p:nvSpPr>
          <p:cNvPr id="10" name="TextBox 9"/>
          <p:cNvSpPr txBox="1"/>
          <p:nvPr/>
        </p:nvSpPr>
        <p:spPr>
          <a:xfrm>
            <a:off x="47137" y="6320784"/>
            <a:ext cx="2454518" cy="369332"/>
          </a:xfrm>
          <a:prstGeom prst="rect">
            <a:avLst/>
          </a:prstGeom>
          <a:noFill/>
        </p:spPr>
        <p:txBody>
          <a:bodyPr wrap="none" rtlCol="0">
            <a:spAutoFit/>
          </a:bodyPr>
          <a:lstStyle/>
          <a:p>
            <a:r>
              <a:rPr lang="en-US" b="1" dirty="0" smtClean="0">
                <a:solidFill>
                  <a:schemeClr val="bg1">
                    <a:lumMod val="95000"/>
                  </a:schemeClr>
                </a:solidFill>
                <a:effectLst>
                  <a:glow rad="101600">
                    <a:schemeClr val="accent1">
                      <a:lumMod val="50000"/>
                      <a:alpha val="60000"/>
                    </a:schemeClr>
                  </a:glow>
                </a:effectLst>
                <a:latin typeface="Arial" panose="020B0604020202020204" pitchFamily="34" charset="0"/>
                <a:cs typeface="Arial" panose="020B0604020202020204" pitchFamily="34" charset="0"/>
              </a:rPr>
              <a:t>http://metascape.org</a:t>
            </a:r>
            <a:endParaRPr lang="en-US" b="1" dirty="0">
              <a:solidFill>
                <a:schemeClr val="bg1">
                  <a:lumMod val="95000"/>
                </a:schemeClr>
              </a:solidFill>
              <a:effectLst>
                <a:glow rad="101600">
                  <a:schemeClr val="accent1">
                    <a:lumMod val="50000"/>
                    <a:alpha val="60000"/>
                  </a:schemeClr>
                </a:glow>
              </a:effectLst>
              <a:latin typeface="Arial" panose="020B0604020202020204" pitchFamily="34" charset="0"/>
              <a:cs typeface="Arial" panose="020B0604020202020204" pitchFamily="34" charset="0"/>
            </a:endParaRPr>
          </a:p>
        </p:txBody>
      </p:sp>
      <p:sp>
        <p:nvSpPr>
          <p:cNvPr id="11" name="Oval Callout 10"/>
          <p:cNvSpPr/>
          <p:nvPr/>
        </p:nvSpPr>
        <p:spPr>
          <a:xfrm>
            <a:off x="2252496" y="5481364"/>
            <a:ext cx="2603195" cy="983827"/>
          </a:xfrm>
          <a:prstGeom prst="wedgeEllipseCallout">
            <a:avLst>
              <a:gd name="adj1" fmla="val -51853"/>
              <a:gd name="adj2" fmla="val 34370"/>
            </a:avLst>
          </a:prstGeom>
          <a:solidFill>
            <a:schemeClr val="accent1"/>
          </a:solidFill>
          <a:ln>
            <a:solidFill>
              <a:schemeClr val="bg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bg1">
                    <a:lumMod val="95000"/>
                  </a:schemeClr>
                </a:solidFill>
              </a:rPr>
              <a:t>Hint: Each slide has notes that explain the analysis!</a:t>
            </a:r>
          </a:p>
        </p:txBody>
      </p:sp>
      <p:sp>
        <p:nvSpPr>
          <p:cNvPr id="12" name="TextBox 11"/>
          <p:cNvSpPr txBox="1"/>
          <p:nvPr/>
        </p:nvSpPr>
        <p:spPr>
          <a:xfrm>
            <a:off x="10053036" y="6320784"/>
            <a:ext cx="1967205" cy="369332"/>
          </a:xfrm>
          <a:prstGeom prst="rect">
            <a:avLst/>
          </a:prstGeom>
          <a:noFill/>
        </p:spPr>
        <p:txBody>
          <a:bodyPr wrap="none" rtlCol="0">
            <a:spAutoFit/>
          </a:bodyPr>
          <a:lstStyle/>
          <a:p>
            <a:r>
              <a:rPr lang="en-US" b="1" dirty="0" smtClean="0">
                <a:solidFill>
                  <a:schemeClr val="bg1">
                    <a:lumMod val="95000"/>
                  </a:schemeClr>
                </a:solidFill>
                <a:latin typeface="Arial" panose="020B0604020202020204" pitchFamily="34" charset="0"/>
                <a:cs typeface="Arial" panose="020B0604020202020204" pitchFamily="34" charset="0"/>
              </a:rPr>
              <a:t>Apr 14, 2020</a:t>
            </a:r>
            <a:endParaRPr lang="en-US"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5497380" cy="1068935"/>
          </a:xfrm>
        </p:spPr>
        <p:txBody>
          <a:bodyPr>
            <a:normAutofit/>
          </a:bodyPr>
          <a:lstStyle/>
          <a:p>
            <a:r>
              <a:rPr lang="en-US" sz="4000" b="1" dirty="0" smtClean="0">
                <a:ln w="3175" cap="rnd">
                  <a:solidFill>
                    <a:schemeClr val="accent1">
                      <a:lumMod val="20000"/>
                      <a:lumOff val="80000"/>
                    </a:schemeClr>
                  </a:solidFill>
                  <a:round/>
                </a:ln>
              </a:rPr>
              <a:t>Evidence Weighting</a:t>
            </a:r>
            <a:br>
              <a:rPr lang="en-US" sz="4000" b="1" dirty="0" smtClean="0">
                <a:ln w="3175" cap="rnd">
                  <a:solidFill>
                    <a:schemeClr val="accent1">
                      <a:lumMod val="20000"/>
                      <a:lumOff val="80000"/>
                    </a:schemeClr>
                  </a:solidFill>
                  <a:round/>
                </a:ln>
              </a:rPr>
            </a:br>
            <a:r>
              <a:rPr lang="en-US" sz="2200" b="1" dirty="0">
                <a:ln w="3175" cap="rnd">
                  <a:solidFill>
                    <a:schemeClr val="accent1">
                      <a:lumMod val="20000"/>
                      <a:lumOff val="80000"/>
                    </a:schemeClr>
                  </a:solidFill>
                  <a:round/>
                </a:ln>
              </a:rPr>
              <a:t>by Machine Learning Approach</a:t>
            </a:r>
          </a:p>
        </p:txBody>
      </p:sp>
    </p:spTree>
    <p:extLst>
      <p:ext uri="{BB962C8B-B14F-4D97-AF65-F5344CB8AC3E}">
        <p14:creationId xmlns:p14="http://schemas.microsoft.com/office/powerpoint/2010/main" val="289501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1291130"/>
            <a:ext cx="1514850" cy="55668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Callout 8"/>
          <p:cNvSpPr/>
          <p:nvPr/>
        </p:nvSpPr>
        <p:spPr>
          <a:xfrm>
            <a:off x="8702151" y="327217"/>
            <a:ext cx="3185402" cy="1317005"/>
          </a:xfrm>
          <a:prstGeom prst="wedgeEllipseCallout">
            <a:avLst>
              <a:gd name="adj1" fmla="val -38183"/>
              <a:gd name="adj2" fmla="val 51207"/>
            </a:avLst>
          </a:prstGeom>
          <a:solidFill>
            <a:schemeClr val="accent1"/>
          </a:solidFill>
          <a:ln>
            <a:solidFill>
              <a:schemeClr val="accent1">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solidFill>
                  <a:schemeClr val="bg1"/>
                </a:solidFill>
                <a:effectLst/>
              </a:rPr>
              <a:t>Hint: If you have multiple related gene lists, upload them in one Excel file will trigger meta analyses.</a:t>
            </a:r>
          </a:p>
        </p:txBody>
      </p:sp>
      <p:sp>
        <p:nvSpPr>
          <p:cNvPr id="10" name="TextBox 9"/>
          <p:cNvSpPr txBox="1"/>
          <p:nvPr/>
        </p:nvSpPr>
        <p:spPr>
          <a:xfrm>
            <a:off x="598620" y="74436"/>
            <a:ext cx="5036956" cy="1077218"/>
          </a:xfrm>
          <a:prstGeom prst="rect">
            <a:avLst/>
          </a:prstGeom>
          <a:noFill/>
          <a:effectLst>
            <a:glow rad="127000">
              <a:schemeClr val="bg1"/>
            </a:glow>
          </a:effectLst>
        </p:spPr>
        <p:txBody>
          <a:bodyPr wrap="none" rtlCol="0">
            <a:spAutoFit/>
          </a:bodyPr>
          <a:lstStyle/>
          <a:p>
            <a:r>
              <a:rPr lang="en-US" sz="3600" b="1" dirty="0" smtClean="0">
                <a:solidFill>
                  <a:schemeClr val="bg1"/>
                </a:solidFill>
                <a:effectLst>
                  <a:glow rad="101600">
                    <a:schemeClr val="tx2">
                      <a:alpha val="60000"/>
                    </a:schemeClr>
                  </a:glow>
                </a:effectLst>
                <a:latin typeface="Arial" panose="020B0604020202020204" pitchFamily="34" charset="0"/>
                <a:cs typeface="Arial" panose="020B0604020202020204" pitchFamily="34" charset="0"/>
              </a:rPr>
              <a:t>metascape.org</a:t>
            </a:r>
          </a:p>
          <a:p>
            <a:r>
              <a:rPr lang="en-US" sz="2800" b="1" dirty="0" smtClean="0">
                <a:solidFill>
                  <a:schemeClr val="bg1"/>
                </a:solidFill>
                <a:effectLst>
                  <a:glow rad="101600">
                    <a:schemeClr val="tx2">
                      <a:alpha val="60000"/>
                    </a:schemeClr>
                  </a:glow>
                </a:effectLst>
                <a:latin typeface="Arial" panose="020B0604020202020204" pitchFamily="34" charset="0"/>
                <a:cs typeface="Arial" panose="020B0604020202020204" pitchFamily="34" charset="0"/>
              </a:rPr>
              <a:t>bioinformatics for biologists</a:t>
            </a:r>
            <a:endParaRPr lang="en-US" sz="2800" b="1" dirty="0">
              <a:solidFill>
                <a:schemeClr val="bg1"/>
              </a:solidFill>
              <a:effectLst>
                <a:glow rad="101600">
                  <a:schemeClr val="tx2">
                    <a:alpha val="60000"/>
                  </a:schemeClr>
                </a:glow>
              </a:effectLst>
              <a:latin typeface="Arial" panose="020B0604020202020204" pitchFamily="34" charset="0"/>
              <a:cs typeface="Arial" panose="020B0604020202020204" pitchFamily="34" charset="0"/>
            </a:endParaRPr>
          </a:p>
        </p:txBody>
      </p:sp>
      <p:sp>
        <p:nvSpPr>
          <p:cNvPr id="11" name="Rectangle 10"/>
          <p:cNvSpPr/>
          <p:nvPr/>
        </p:nvSpPr>
        <p:spPr>
          <a:xfrm>
            <a:off x="2125670" y="1997073"/>
            <a:ext cx="9318056" cy="4154984"/>
          </a:xfrm>
          <a:prstGeom prst="rect">
            <a:avLst/>
          </a:prstGeom>
        </p:spPr>
        <p:txBody>
          <a:bodyPr wrap="square">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Easy, Fresh &amp; Free</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Submit gene identifiers, one click on Expression Analysis. Done!</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Interpretable results: visualizations, methods, </a:t>
            </a:r>
            <a:r>
              <a:rPr lang="en-US" sz="2400" dirty="0" err="1">
                <a:solidFill>
                  <a:schemeClr val="accent1">
                    <a:lumMod val="75000"/>
                  </a:schemeClr>
                </a:solidFill>
                <a:latin typeface="Arial" panose="020B0604020202020204" pitchFamily="34" charset="0"/>
                <a:cs typeface="Arial" panose="020B0604020202020204" pitchFamily="34" charset="0"/>
              </a:rPr>
              <a:t>pptx</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err="1">
                <a:solidFill>
                  <a:schemeClr val="accent1">
                    <a:lumMod val="75000"/>
                  </a:schemeClr>
                </a:solidFill>
                <a:latin typeface="Arial" panose="020B0604020202020204" pitchFamily="34" charset="0"/>
                <a:cs typeface="Arial" panose="020B0604020202020204" pitchFamily="34" charset="0"/>
              </a:rPr>
              <a:t>xslx</a:t>
            </a:r>
            <a:r>
              <a:rPr lang="en-US" sz="2400" dirty="0">
                <a:solidFill>
                  <a:schemeClr val="accent1">
                    <a:lumMod val="75000"/>
                  </a:schemeClr>
                </a:solidFill>
                <a:latin typeface="Arial" panose="020B0604020202020204" pitchFamily="34" charset="0"/>
                <a:cs typeface="Arial" panose="020B0604020202020204" pitchFamily="34" charset="0"/>
              </a:rPr>
              <a:t>, </a:t>
            </a:r>
            <a:r>
              <a:rPr lang="en-US" sz="2400" dirty="0" smtClean="0">
                <a:solidFill>
                  <a:schemeClr val="accent1">
                    <a:lumMod val="75000"/>
                  </a:schemeClr>
                </a:solidFill>
                <a:latin typeface="Arial" panose="020B0604020202020204" pitchFamily="34" charset="0"/>
                <a:cs typeface="Arial" panose="020B0604020202020204" pitchFamily="34" charset="0"/>
              </a:rPr>
              <a:t>zip</a:t>
            </a:r>
          </a:p>
          <a:p>
            <a:pPr marL="285750" indent="-285750">
              <a:buFont typeface="Arial" panose="020B0604020202020204" pitchFamily="34" charset="0"/>
              <a:buChar char="•"/>
            </a:pPr>
            <a:endParaRPr lang="en-US" sz="2400" dirty="0">
              <a:solidFill>
                <a:schemeClr val="accent1">
                  <a:lumMod val="75000"/>
                </a:schemeClr>
              </a:solidFill>
              <a:latin typeface="Arial" panose="020B0604020202020204" pitchFamily="34" charset="0"/>
              <a:cs typeface="Arial" panose="020B0604020202020204" pitchFamily="34" charset="0"/>
            </a:endParaRPr>
          </a:p>
          <a:p>
            <a:r>
              <a:rPr lang="en-US" sz="2400" b="1" dirty="0">
                <a:solidFill>
                  <a:schemeClr val="accent1">
                    <a:lumMod val="75000"/>
                  </a:schemeClr>
                </a:solidFill>
                <a:latin typeface="Arial" panose="020B0604020202020204" pitchFamily="34" charset="0"/>
                <a:cs typeface="Arial" panose="020B0604020202020204" pitchFamily="34" charset="0"/>
              </a:rPr>
              <a:t>Best Practices for Gene List Analyses</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Rich annotations for thousands of genes at once</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Pathway &amp; process enrichment analysis</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Protein-protein </a:t>
            </a:r>
            <a:r>
              <a:rPr lang="en-US" sz="2400" dirty="0" err="1">
                <a:solidFill>
                  <a:schemeClr val="accent1">
                    <a:lumMod val="75000"/>
                  </a:schemeClr>
                </a:solidFill>
                <a:latin typeface="Arial" panose="020B0604020202020204" pitchFamily="34" charset="0"/>
                <a:cs typeface="Arial" panose="020B0604020202020204" pitchFamily="34" charset="0"/>
              </a:rPr>
              <a:t>interactome</a:t>
            </a:r>
            <a:r>
              <a:rPr lang="en-US" sz="2400" dirty="0">
                <a:solidFill>
                  <a:schemeClr val="accent1">
                    <a:lumMod val="75000"/>
                  </a:schemeClr>
                </a:solidFill>
                <a:latin typeface="Arial" panose="020B0604020202020204" pitchFamily="34" charset="0"/>
                <a:cs typeface="Arial" panose="020B0604020202020204" pitchFamily="34" charset="0"/>
              </a:rPr>
              <a:t> network analysis</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Overlap analysis across multiple gene lists</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Common and unique pathways across multiple studies</a:t>
            </a:r>
          </a:p>
          <a:p>
            <a:pPr marL="285750" indent="-285750">
              <a:buFont typeface="Arial" panose="020B0604020202020204" pitchFamily="34" charset="0"/>
              <a:buChar char="•"/>
            </a:pPr>
            <a:r>
              <a:rPr lang="en-US" sz="2400" dirty="0">
                <a:solidFill>
                  <a:schemeClr val="accent1">
                    <a:lumMod val="75000"/>
                  </a:schemeClr>
                </a:solidFill>
                <a:latin typeface="Arial" panose="020B0604020202020204" pitchFamily="34" charset="0"/>
                <a:cs typeface="Arial" panose="020B0604020202020204" pitchFamily="34" charset="0"/>
              </a:rPr>
              <a:t>Support key model organisms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140" y="5291234"/>
            <a:ext cx="1120569" cy="1120569"/>
          </a:xfrm>
          <a:prstGeom prst="rect">
            <a:avLst/>
          </a:prstGeom>
        </p:spPr>
      </p:pic>
    </p:spTree>
    <p:extLst>
      <p:ext uri="{BB962C8B-B14F-4D97-AF65-F5344CB8AC3E}">
        <p14:creationId xmlns:p14="http://schemas.microsoft.com/office/powerpoint/2010/main" val="1101633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5497380" cy="1068935"/>
          </a:xfrm>
        </p:spPr>
        <p:txBody>
          <a:bodyPr>
            <a:normAutofit/>
          </a:bodyPr>
          <a:lstStyle/>
          <a:p>
            <a:r>
              <a:rPr lang="en-US" sz="4000" b="1" dirty="0" smtClean="0">
                <a:ln w="3175" cap="rnd">
                  <a:solidFill>
                    <a:schemeClr val="accent1">
                      <a:lumMod val="20000"/>
                      <a:lumOff val="80000"/>
                    </a:schemeClr>
                  </a:solidFill>
                  <a:round/>
                </a:ln>
              </a:rPr>
              <a:t>Gene List Summary</a:t>
            </a:r>
            <a:endParaRPr lang="en-US" sz="4000" b="1" dirty="0">
              <a:ln w="3175" cap="rnd">
                <a:solidFill>
                  <a:schemeClr val="accent1">
                    <a:lumMod val="20000"/>
                    <a:lumOff val="80000"/>
                  </a:schemeClr>
                </a:solidFill>
                <a:round/>
              </a:ln>
            </a:endParaRPr>
          </a:p>
        </p:txBody>
      </p:sp>
      <p:sp>
        <p:nvSpPr>
          <p:cNvPr id="4" name="TextBox 3"/>
          <p:cNvSpPr txBox="1"/>
          <p:nvPr/>
        </p:nvSpPr>
        <p:spPr>
          <a:xfrm>
            <a:off x="2278375" y="1901950"/>
            <a:ext cx="7758754" cy="707886"/>
          </a:xfrm>
          <a:prstGeom prst="rect">
            <a:avLst/>
          </a:prstGeom>
          <a:noFill/>
        </p:spPr>
        <p:txBody>
          <a:bodyPr wrap="square" rtlCol="0">
            <a:spAutoFit/>
          </a:bodyPr>
          <a:lstStyle/>
          <a:p>
            <a:r>
              <a:rPr lang="en-US" sz="2000" b="1" dirty="0">
                <a:solidFill>
                  <a:schemeClr val="tx2"/>
                </a:solidFill>
                <a:latin typeface="Arial" panose="020B0604020202020204" pitchFamily="34" charset="0"/>
                <a:cs typeface="Arial" panose="020B0604020202020204" pitchFamily="34" charset="0"/>
              </a:rPr>
              <a:t>You gene list contains 482 identifiers, 482 human Entrez Gene IDs.</a:t>
            </a:r>
            <a:r>
              <a:rPr lang="en-US" sz="2000" b="1" dirty="0" err="1">
                <a:solidFill>
                  <a:schemeClr val="tx2"/>
                </a:solidFill>
                <a:latin typeface="Arial" panose="020B0604020202020204" pitchFamily="34" charset="0"/>
                <a:cs typeface="Arial" panose="020B0604020202020204" pitchFamily="34" charset="0"/>
              </a:rPr>
              <a:t/>
            </a:r>
            <a:r>
              <a:rPr lang="en-US" sz="2000" b="1" dirty="0">
                <a:solidFill>
                  <a:schemeClr val="tx2"/>
                </a:solidFill>
                <a:latin typeface="Arial" panose="020B0604020202020204" pitchFamily="34" charset="0"/>
                <a:cs typeface="Arial" panose="020B0604020202020204" pitchFamily="34" charset="0"/>
              </a:rPr>
              <a:t/>
            </a:r>
          </a:p>
        </p:txBody>
      </p:sp>
      <p:sp>
        <p:nvSpPr>
          <p:cNvPr id="5" name="Rectangle 4"/>
          <p:cNvSpPr/>
          <p:nvPr/>
        </p:nvSpPr>
        <p:spPr>
          <a:xfrm>
            <a:off x="2278375" y="2970885"/>
            <a:ext cx="7024431" cy="707886"/>
          </a:xfrm>
          <a:prstGeom prst="rect">
            <a:avLst/>
          </a:prstGeom>
        </p:spPr>
        <p:txBody>
          <a:bodyPr wrap="square">
            <a:spAutoFit/>
          </a:bodyPr>
          <a:lstStyle/>
          <a:p>
            <a:r>
              <a:rPr lang="en-US" sz="2000" b="1" dirty="0">
                <a:solidFill>
                  <a:schemeClr val="tx2"/>
                </a:solidFill>
                <a:latin typeface="Arial" panose="020B0604020202020204" pitchFamily="34" charset="0"/>
                <a:cs typeface="Arial" panose="020B0604020202020204" pitchFamily="34" charset="0"/>
              </a:rPr>
              <a:t>Please check online </a:t>
            </a:r>
            <a:r>
              <a:rPr lang="en-US" sz="2000" b="1" dirty="0" err="1">
                <a:solidFill>
                  <a:schemeClr val="tx2"/>
                </a:solidFill>
                <a:latin typeface="Arial" panose="020B0604020202020204" pitchFamily="34" charset="0"/>
                <a:cs typeface="Arial" panose="020B0604020202020204" pitchFamily="34" charset="0"/>
                <a:hlinkClick r:id="rId3"/>
              </a:rPr>
              <a:t>Metascape</a:t>
            </a:r>
            <a:r>
              <a:rPr lang="en-US" sz="2000" b="1" dirty="0">
                <a:solidFill>
                  <a:schemeClr val="tx2"/>
                </a:solidFill>
                <a:latin typeface="Arial" panose="020B0604020202020204" pitchFamily="34" charset="0"/>
                <a:cs typeface="Arial" panose="020B0604020202020204" pitchFamily="34" charset="0"/>
                <a:hlinkClick r:id="rId3"/>
              </a:rPr>
              <a:t> User Manual</a:t>
            </a:r>
            <a:r>
              <a:rPr lang="en-US" sz="2000" b="1" dirty="0">
                <a:solidFill>
                  <a:schemeClr val="tx2"/>
                </a:solidFill>
                <a:latin typeface="Arial" panose="020B0604020202020204" pitchFamily="34" charset="0"/>
                <a:cs typeface="Arial" panose="020B0604020202020204" pitchFamily="34" charset="0"/>
              </a:rPr>
              <a:t> for explanation of each annotation field.</a:t>
            </a:r>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5497380" cy="1068935"/>
          </a:xfrm>
        </p:spPr>
        <p:txBody>
          <a:bodyPr>
            <a:normAutofit/>
          </a:bodyPr>
          <a:lstStyle/>
          <a:p>
            <a:r>
              <a:rPr lang="en-US" sz="4000" b="1" dirty="0" smtClean="0">
                <a:ln w="3175" cap="rnd">
                  <a:solidFill>
                    <a:schemeClr val="accent1">
                      <a:lumMod val="20000"/>
                      <a:lumOff val="80000"/>
                    </a:schemeClr>
                  </a:solidFill>
                  <a:round/>
                </a:ln>
              </a:rPr>
              <a:t>Membership Analysis</a:t>
            </a:r>
            <a:endParaRPr lang="en-US" sz="4000" b="1" dirty="0">
              <a:ln w="3175" cap="rnd">
                <a:solidFill>
                  <a:schemeClr val="accent1">
                    <a:lumMod val="20000"/>
                    <a:lumOff val="80000"/>
                  </a:schemeClr>
                </a:solidFill>
                <a:round/>
              </a:ln>
            </a:endParaRPr>
          </a:p>
        </p:txBody>
      </p:sp>
      <p:sp>
        <p:nvSpPr>
          <p:cNvPr id="4" name="TextBox 3"/>
          <p:cNvSpPr txBox="1"/>
          <p:nvPr/>
        </p:nvSpPr>
        <p:spPr>
          <a:xfrm>
            <a:off x="2278375" y="1291130"/>
            <a:ext cx="7758754" cy="400110"/>
          </a:xfrm>
          <a:prstGeom prst="rect">
            <a:avLst/>
          </a:prstGeom>
          <a:noFill/>
        </p:spPr>
        <p:txBody>
          <a:bodyPr wrap="square" rtlCol="0">
            <a:spAutoFit/>
          </a:bodyPr>
          <a:lstStyle/>
          <a:p>
            <a:r>
              <a:t>Membership analysis search term: </a:t>
            </a:r>
            <a:endParaRPr lang="en-US"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652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7329840" cy="1068935"/>
          </a:xfrm>
        </p:spPr>
        <p:txBody>
          <a:bodyPr>
            <a:noAutofit/>
          </a:bodyPr>
          <a:lstStyle/>
          <a:p>
            <a:r>
              <a:rPr lang="en-US" sz="4000" b="1" dirty="0" smtClean="0">
                <a:ln w="3175" cap="rnd">
                  <a:solidFill>
                    <a:schemeClr val="accent1">
                      <a:lumMod val="20000"/>
                      <a:lumOff val="80000"/>
                    </a:schemeClr>
                  </a:solidFill>
                  <a:round/>
                </a:ln>
              </a:rPr>
              <a:t>Enriched Ontology Clusters</a:t>
            </a:r>
            <a:endParaRPr lang="en-US" sz="4000" b="1" dirty="0">
              <a:ln w="3175" cap="rnd">
                <a:solidFill>
                  <a:schemeClr val="accent1">
                    <a:lumMod val="20000"/>
                    <a:lumOff val="80000"/>
                  </a:schemeClr>
                </a:solidFill>
                <a:round/>
              </a:ln>
            </a:endParaRPr>
          </a:p>
        </p:txBody>
      </p:sp>
      <p:pic>
        <p:nvPicPr>
          <p:cNvPr id="3" name="Picture 2" descr="HeatmapSelectedGO.png"/>
          <p:cNvPicPr>
            <a:picLocks noChangeAspect="1"/>
          </p:cNvPicPr>
          <p:nvPr/>
        </p:nvPicPr>
        <p:blipFill>
          <a:blip r:embed="rId3"/>
          <a:stretch>
            <a:fillRect/>
          </a:stretch>
        </p:blipFill>
        <p:spPr>
          <a:xfrm>
            <a:off x="640080" y="1880368"/>
            <a:ext cx="10911535" cy="4690835"/>
          </a:xfrm>
          <a:prstGeom prst="rect">
            <a:avLst/>
          </a:prstGeom>
        </p:spPr>
      </p:pic>
    </p:spTree>
    <p:extLst>
      <p:ext uri="{BB962C8B-B14F-4D97-AF65-F5344CB8AC3E}">
        <p14:creationId xmlns:p14="http://schemas.microsoft.com/office/powerpoint/2010/main" val="333046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4" y="69491"/>
            <a:ext cx="7177135" cy="1068935"/>
          </a:xfrm>
        </p:spPr>
        <p:txBody>
          <a:bodyPr>
            <a:normAutofit/>
          </a:bodyPr>
          <a:lstStyle/>
          <a:p>
            <a:r>
              <a:rPr lang="en-US" sz="4000" b="1" dirty="0" smtClean="0">
                <a:ln w="3175" cap="rnd">
                  <a:solidFill>
                    <a:schemeClr val="accent1">
                      <a:lumMod val="20000"/>
                      <a:lumOff val="80000"/>
                    </a:schemeClr>
                  </a:solidFill>
                  <a:round/>
                </a:ln>
              </a:rPr>
              <a:t>Enriched Ontology Clusters</a:t>
            </a:r>
            <a:br>
              <a:rPr lang="en-US" sz="4000" b="1" dirty="0" smtClean="0">
                <a:ln w="3175" cap="rnd">
                  <a:solidFill>
                    <a:schemeClr val="accent1">
                      <a:lumMod val="20000"/>
                      <a:lumOff val="80000"/>
                    </a:schemeClr>
                  </a:solidFill>
                  <a:round/>
                </a:ln>
              </a:rPr>
            </a:br>
            <a:r>
              <a:rPr lang="en-US" sz="2200" b="1" dirty="0" smtClean="0">
                <a:ln w="3175" cap="rnd">
                  <a:solidFill>
                    <a:schemeClr val="accent1">
                      <a:lumMod val="20000"/>
                      <a:lumOff val="80000"/>
                    </a:schemeClr>
                  </a:solidFill>
                  <a:round/>
                </a:ln>
              </a:rPr>
              <a:t>Colored </a:t>
            </a:r>
            <a:r>
              <a:rPr lang="en-US" sz="2200" b="1" dirty="0">
                <a:ln w="3175" cap="rnd">
                  <a:solidFill>
                    <a:schemeClr val="accent1">
                      <a:lumMod val="20000"/>
                      <a:lumOff val="80000"/>
                    </a:schemeClr>
                  </a:solidFill>
                  <a:round/>
                </a:ln>
              </a:rPr>
              <a:t>by </a:t>
            </a:r>
            <a:r>
              <a:rPr lang="en-US" sz="2200" b="1" dirty="0" smtClean="0">
                <a:ln w="3175" cap="rnd">
                  <a:solidFill>
                    <a:schemeClr val="accent1">
                      <a:lumMod val="20000"/>
                      <a:lumOff val="80000"/>
                    </a:schemeClr>
                  </a:solidFill>
                  <a:round/>
                </a:ln>
              </a:rPr>
              <a:t>Cluster </a:t>
            </a:r>
            <a:r>
              <a:rPr lang="en-US" sz="2200" b="1" dirty="0">
                <a:ln w="3175" cap="rnd">
                  <a:solidFill>
                    <a:schemeClr val="accent1">
                      <a:lumMod val="20000"/>
                      <a:lumOff val="80000"/>
                    </a:schemeClr>
                  </a:solidFill>
                  <a:round/>
                </a:ln>
              </a:rPr>
              <a:t>ID</a:t>
            </a:r>
          </a:p>
        </p:txBody>
      </p:sp>
      <p:pic>
        <p:nvPicPr>
          <p:cNvPr id="3" name="Picture 2" descr="ColorByCluster.png"/>
          <p:cNvPicPr>
            <a:picLocks noChangeAspect="1"/>
          </p:cNvPicPr>
          <p:nvPr/>
        </p:nvPicPr>
        <p:blipFill>
          <a:blip r:embed="rId3"/>
          <a:stretch>
            <a:fillRect/>
          </a:stretch>
        </p:blipFill>
        <p:spPr>
          <a:xfrm>
            <a:off x="3073515" y="1665465"/>
            <a:ext cx="6044665" cy="5120640"/>
          </a:xfrm>
          <a:prstGeom prst="rect">
            <a:avLst/>
          </a:prstGeom>
        </p:spPr>
      </p:pic>
    </p:spTree>
    <p:extLst>
      <p:ext uri="{BB962C8B-B14F-4D97-AF65-F5344CB8AC3E}">
        <p14:creationId xmlns:p14="http://schemas.microsoft.com/office/powerpoint/2010/main" val="61423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7329840" cy="1068935"/>
          </a:xfrm>
        </p:spPr>
        <p:txBody>
          <a:bodyPr>
            <a:normAutofit/>
          </a:bodyPr>
          <a:lstStyle/>
          <a:p>
            <a:r>
              <a:rPr lang="en-US" sz="4000" b="1" dirty="0" smtClean="0">
                <a:ln w="3175" cap="rnd">
                  <a:solidFill>
                    <a:schemeClr val="accent1">
                      <a:lumMod val="20000"/>
                      <a:lumOff val="80000"/>
                    </a:schemeClr>
                  </a:solidFill>
                  <a:round/>
                </a:ln>
              </a:rPr>
              <a:t>Enriched Ontology Clusters</a:t>
            </a:r>
            <a:r>
              <a:rPr lang="en-US" b="1" dirty="0" smtClean="0">
                <a:ln w="3175" cap="rnd">
                  <a:solidFill>
                    <a:schemeClr val="accent1">
                      <a:lumMod val="20000"/>
                      <a:lumOff val="80000"/>
                    </a:schemeClr>
                  </a:solidFill>
                  <a:round/>
                </a:ln>
              </a:rPr>
              <a:t/>
            </a:r>
            <a:br>
              <a:rPr lang="en-US" b="1" dirty="0" smtClean="0">
                <a:ln w="3175" cap="rnd">
                  <a:solidFill>
                    <a:schemeClr val="accent1">
                      <a:lumMod val="20000"/>
                      <a:lumOff val="80000"/>
                    </a:schemeClr>
                  </a:solidFill>
                  <a:round/>
                </a:ln>
              </a:rPr>
            </a:br>
            <a:r>
              <a:rPr lang="en-US" sz="2200" b="1" dirty="0" smtClean="0">
                <a:ln w="3175" cap="rnd">
                  <a:solidFill>
                    <a:schemeClr val="accent1">
                      <a:lumMod val="20000"/>
                      <a:lumOff val="80000"/>
                    </a:schemeClr>
                  </a:solidFill>
                  <a:round/>
                </a:ln>
              </a:rPr>
              <a:t>Colored </a:t>
            </a:r>
            <a:r>
              <a:rPr lang="en-US" sz="2200" b="1" dirty="0">
                <a:ln w="3175" cap="rnd">
                  <a:solidFill>
                    <a:schemeClr val="accent1">
                      <a:lumMod val="20000"/>
                      <a:lumOff val="80000"/>
                    </a:schemeClr>
                  </a:solidFill>
                  <a:round/>
                </a:ln>
              </a:rPr>
              <a:t>by </a:t>
            </a:r>
            <a:r>
              <a:rPr lang="en-US" sz="2200" b="1" dirty="0" smtClean="0">
                <a:ln w="3175" cap="rnd">
                  <a:solidFill>
                    <a:schemeClr val="accent1">
                      <a:lumMod val="20000"/>
                      <a:lumOff val="80000"/>
                    </a:schemeClr>
                  </a:solidFill>
                  <a:round/>
                </a:ln>
              </a:rPr>
              <a:t>p-Value</a:t>
            </a:r>
            <a:endParaRPr lang="en-US" sz="2200" b="1" dirty="0">
              <a:ln w="3175" cap="rnd">
                <a:solidFill>
                  <a:schemeClr val="accent1">
                    <a:lumMod val="20000"/>
                    <a:lumOff val="80000"/>
                  </a:schemeClr>
                </a:solidFill>
                <a:round/>
              </a:ln>
            </a:endParaRPr>
          </a:p>
        </p:txBody>
      </p:sp>
      <p:pic>
        <p:nvPicPr>
          <p:cNvPr id="3" name="Picture 2" descr="ColorByPValue.png"/>
          <p:cNvPicPr>
            <a:picLocks noChangeAspect="1"/>
          </p:cNvPicPr>
          <p:nvPr/>
        </p:nvPicPr>
        <p:blipFill>
          <a:blip r:embed="rId3"/>
          <a:stretch>
            <a:fillRect/>
          </a:stretch>
        </p:blipFill>
        <p:spPr>
          <a:xfrm>
            <a:off x="3073515" y="1665465"/>
            <a:ext cx="6044665" cy="5120640"/>
          </a:xfrm>
          <a:prstGeom prst="rect">
            <a:avLst/>
          </a:prstGeom>
        </p:spPr>
      </p:pic>
    </p:spTree>
    <p:extLst>
      <p:ext uri="{BB962C8B-B14F-4D97-AF65-F5344CB8AC3E}">
        <p14:creationId xmlns:p14="http://schemas.microsoft.com/office/powerpoint/2010/main" val="3490378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4" y="69491"/>
            <a:ext cx="9009596" cy="1068935"/>
          </a:xfrm>
        </p:spPr>
        <p:txBody>
          <a:bodyPr>
            <a:noAutofit/>
          </a:bodyPr>
          <a:lstStyle/>
          <a:p>
            <a:r>
              <a:rPr lang="en-US" sz="4000" b="1" dirty="0" smtClean="0">
                <a:ln w="3175" cap="rnd">
                  <a:solidFill>
                    <a:schemeClr val="accent1">
                      <a:lumMod val="20000"/>
                      <a:lumOff val="80000"/>
                    </a:schemeClr>
                  </a:solidFill>
                  <a:round/>
                </a:ln>
              </a:rPr>
              <a:t>Protein-protein Interaction Network</a:t>
            </a:r>
            <a:endParaRPr lang="en-US" sz="4000" b="1" dirty="0">
              <a:ln w="3175" cap="rnd">
                <a:solidFill>
                  <a:schemeClr val="accent1">
                    <a:lumMod val="20000"/>
                    <a:lumOff val="80000"/>
                  </a:schemeClr>
                </a:solidFill>
                <a:round/>
              </a:ln>
            </a:endParaRPr>
          </a:p>
        </p:txBody>
      </p:sp>
      <p:pic>
        <p:nvPicPr>
          <p:cNvPr id="3" name="Picture 2" descr="Input ID_PPIColorByCluster.png"/>
          <p:cNvPicPr>
            <a:picLocks noChangeAspect="1"/>
          </p:cNvPicPr>
          <p:nvPr/>
        </p:nvPicPr>
        <p:blipFill>
          <a:blip r:embed="rId3"/>
          <a:stretch>
            <a:fillRect/>
          </a:stretch>
        </p:blipFill>
        <p:spPr>
          <a:xfrm>
            <a:off x="3618946" y="1665465"/>
            <a:ext cx="4953802" cy="5120640"/>
          </a:xfrm>
          <a:prstGeom prst="rect">
            <a:avLst/>
          </a:prstGeom>
        </p:spPr>
      </p:pic>
    </p:spTree>
    <p:extLst>
      <p:ext uri="{BB962C8B-B14F-4D97-AF65-F5344CB8AC3E}">
        <p14:creationId xmlns:p14="http://schemas.microsoft.com/office/powerpoint/2010/main" val="127716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4" y="69491"/>
            <a:ext cx="7177135" cy="1068935"/>
          </a:xfrm>
        </p:spPr>
        <p:txBody>
          <a:bodyPr>
            <a:noAutofit/>
          </a:bodyPr>
          <a:lstStyle/>
          <a:p>
            <a:r>
              <a:rPr lang="en-US" sz="4000" b="1" dirty="0" smtClean="0">
                <a:ln w="3175" cap="rnd">
                  <a:solidFill>
                    <a:schemeClr val="accent1">
                      <a:lumMod val="20000"/>
                      <a:lumOff val="80000"/>
                    </a:schemeClr>
                  </a:solidFill>
                  <a:round/>
                </a:ln>
              </a:rPr>
              <a:t>PPI MCODE Components</a:t>
            </a:r>
            <a:endParaRPr lang="en-US" sz="4000" b="1" dirty="0">
              <a:ln w="3175" cap="rnd">
                <a:solidFill>
                  <a:schemeClr val="accent1">
                    <a:lumMod val="20000"/>
                    <a:lumOff val="80000"/>
                  </a:schemeClr>
                </a:solidFill>
                <a:round/>
              </a:ln>
            </a:endParaRPr>
          </a:p>
        </p:txBody>
      </p:sp>
      <p:pic>
        <p:nvPicPr>
          <p:cNvPr id="3" name="Picture 2" descr="Input ID_MCODE_ALL_PPIColorByCluster.png"/>
          <p:cNvPicPr>
            <a:picLocks noChangeAspect="1"/>
          </p:cNvPicPr>
          <p:nvPr/>
        </p:nvPicPr>
        <p:blipFill>
          <a:blip r:embed="rId3"/>
          <a:stretch>
            <a:fillRect/>
          </a:stretch>
        </p:blipFill>
        <p:spPr>
          <a:xfrm>
            <a:off x="1057409" y="1665465"/>
            <a:ext cx="10076877" cy="5120640"/>
          </a:xfrm>
          <a:prstGeom prst="rect">
            <a:avLst/>
          </a:prstGeom>
        </p:spPr>
      </p:pic>
    </p:spTree>
    <p:extLst>
      <p:ext uri="{BB962C8B-B14F-4D97-AF65-F5344CB8AC3E}">
        <p14:creationId xmlns:p14="http://schemas.microsoft.com/office/powerpoint/2010/main" val="2358684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65" y="69491"/>
            <a:ext cx="5497380" cy="1068935"/>
          </a:xfrm>
        </p:spPr>
        <p:txBody>
          <a:bodyPr>
            <a:normAutofit fontScale="90000"/>
          </a:bodyPr>
          <a:lstStyle/>
          <a:p>
            <a:r>
              <a:rPr lang="en-US" sz="4000" b="1" dirty="0" smtClean="0">
                <a:ln w="3175" cap="rnd">
                  <a:solidFill>
                    <a:schemeClr val="accent1">
                      <a:lumMod val="20000"/>
                      <a:lumOff val="80000"/>
                    </a:schemeClr>
                  </a:solidFill>
                  <a:round/>
                </a:ln>
              </a:rPr>
              <a:t>Biological Interpretation</a:t>
            </a:r>
            <a:br>
              <a:rPr lang="en-US" sz="4000" b="1" dirty="0" smtClean="0">
                <a:ln w="3175" cap="rnd">
                  <a:solidFill>
                    <a:schemeClr val="accent1">
                      <a:lumMod val="20000"/>
                      <a:lumOff val="80000"/>
                    </a:schemeClr>
                  </a:solidFill>
                  <a:round/>
                </a:ln>
              </a:rPr>
            </a:br>
            <a:r>
              <a:rPr lang="en-US" sz="2400" b="1" dirty="0">
                <a:ln w="3175" cap="rnd">
                  <a:solidFill>
                    <a:schemeClr val="accent1">
                      <a:lumMod val="20000"/>
                      <a:lumOff val="80000"/>
                    </a:schemeClr>
                  </a:solidFill>
                  <a:round/>
                </a:ln>
              </a:rPr>
              <a:t>PPI Network &amp; MCODE Components</a:t>
            </a:r>
          </a:p>
        </p:txBody>
      </p:sp>
      <p:graphicFrame>
        <p:nvGraphicFramePr>
          <p:cNvPr id="3" name="Table 2"/>
          <p:cNvGraphicFramePr>
            <a:graphicFrameLocks noGrp="1"/>
          </p:cNvGraphicFramePr>
          <p:nvPr/>
        </p:nvGraphicFramePr>
        <p:xfrm>
          <a:off x="640080" y="1665465"/>
          <a:ext cx="10911535" cy="4658360"/>
        </p:xfrm>
        <a:graphic>
          <a:graphicData uri="http://schemas.openxmlformats.org/drawingml/2006/table">
            <a:tbl>
              <a:tblPr firstRow="1" bandRow="1">
                <a:tableStyleId>{5C22544A-7EE6-4342-B048-85BDC9FD1C3A}</a:tableStyleId>
              </a:tblPr>
              <a:tblGrid>
                <a:gridCol w="1097280"/>
                <a:gridCol w="9814255"/>
              </a:tblGrid>
              <a:tr h="177800">
                <a:tc>
                  <a:txBody>
                    <a:bodyPr/>
                    <a:lstStyle/>
                    <a:p>
                      <a:r>
                        <a:t>Network</a:t>
                      </a:r>
                    </a:p>
                  </a:txBody>
                  <a:tcPr/>
                </a:tc>
                <a:tc>
                  <a:txBody>
                    <a:bodyPr/>
                    <a:lstStyle/>
                    <a:p>
                      <a:r>
                        <a:t>Annotation</a:t>
                      </a:r>
                    </a:p>
                  </a:txBody>
                  <a:tcPr/>
                </a:tc>
              </a:tr>
              <a:tr h="640080">
                <a:tc>
                  <a:txBody>
                    <a:bodyPr/>
                    <a:lstStyle/>
                    <a:p>
                      <a:r>
                        <a:t>Input ID</a:t>
                      </a:r>
                    </a:p>
                  </a:txBody>
                  <a:tcPr/>
                </a:tc>
                <a:tc>
                  <a:txBody>
                    <a:bodyPr/>
                    <a:lstStyle/>
                    <a:p>
                      <a:r>
                        <a:t>GO:0003012|muscle system process|-13.8;GO:0006936|muscle contraction|-13.0;GO:0043269|regulation of ion transport|-12.2</a:t>
                      </a:r>
                    </a:p>
                  </a:txBody>
                  <a:tcPr/>
                </a:tc>
              </a:tr>
              <a:tr h="640080">
                <a:tc>
                  <a:txBody>
                    <a:bodyPr/>
                    <a:lstStyle/>
                    <a:p>
                      <a:r>
                        <a:t>Input ID_MCODE_ALL</a:t>
                      </a:r>
                    </a:p>
                  </a:txBody>
                  <a:tcPr/>
                </a:tc>
                <a:tc>
                  <a:txBody>
                    <a:bodyPr/>
                    <a:lstStyle/>
                    <a:p>
                      <a:r>
                        <a:t>GO:0006936|muscle contraction|-9.6;GO:0006091|generation of precursor metabolites and energy|-9.2;GO:0003012|muscle system process|-8.5</a:t>
                      </a:r>
                    </a:p>
                  </a:txBody>
                  <a:tcPr/>
                </a:tc>
              </a:tr>
              <a:tr h="640080">
                <a:tc>
                  <a:txBody>
                    <a:bodyPr/>
                    <a:lstStyle/>
                    <a:p>
                      <a:r>
                        <a:t>Input ID_SUB1_MCODE_1</a:t>
                      </a:r>
                    </a:p>
                  </a:txBody>
                  <a:tcPr/>
                </a:tc>
                <a:tc>
                  <a:txBody>
                    <a:bodyPr/>
                    <a:lstStyle/>
                    <a:p>
                      <a:r>
                        <a:t>GO:0006091|generation of precursor metabolites and energy|-11.8;GO:0006099|tricarboxylic acid cycle|-8.5;GO:0006101|citrate metabolic process|-8.4</a:t>
                      </a:r>
                    </a:p>
                  </a:txBody>
                  <a:tcPr/>
                </a:tc>
              </a:tr>
              <a:tr h="640080">
                <a:tc>
                  <a:txBody>
                    <a:bodyPr/>
                    <a:lstStyle/>
                    <a:p>
                      <a:r>
                        <a:t>Input ID_SUB1_MCODE_2</a:t>
                      </a:r>
                    </a:p>
                  </a:txBody>
                  <a:tcPr/>
                </a:tc>
                <a:tc>
                  <a:txBody>
                    <a:bodyPr/>
                    <a:lstStyle/>
                    <a:p>
                      <a:r>
                        <a:t>GO:0019933|cAMP-mediated signaling|-8.5;GO:0019935|cyclic-nucleotide-mediated signaling|-8.2;GO:0019932|second-messenger-mediated signaling|-6.9</a:t>
                      </a:r>
                    </a:p>
                  </a:txBody>
                  <a:tcPr/>
                </a:tc>
              </a:tr>
              <a:tr h="640080">
                <a:tc>
                  <a:txBody>
                    <a:bodyPr/>
                    <a:lstStyle/>
                    <a:p>
                      <a:r>
                        <a:t>Input ID_SUB1_MCODE_5</a:t>
                      </a:r>
                    </a:p>
                  </a:txBody>
                  <a:tcPr/>
                </a:tc>
                <a:tc>
                  <a:txBody>
                    <a:bodyPr/>
                    <a:lstStyle/>
                    <a:p>
                      <a:r>
                        <a:t>GO:0008227|G protein-coupled amine receptor activity|-7.2;GO:0030594|neurotransmitter receptor activity|-6.4;GO:0035296|regulation of tube diameter|-6.1</a:t>
                      </a:r>
                    </a:p>
                  </a:txBody>
                  <a:tcPr/>
                </a:tc>
              </a:tr>
              <a:tr h="640080">
                <a:tc>
                  <a:txBody>
                    <a:bodyPr/>
                    <a:lstStyle/>
                    <a:p>
                      <a:r>
                        <a:t>Input ID_SUB1_MCODE_6</a:t>
                      </a:r>
                    </a:p>
                  </a:txBody>
                  <a:tcPr/>
                </a:tc>
                <a:tc>
                  <a:txBody>
                    <a:bodyPr/>
                    <a:lstStyle/>
                    <a:p>
                      <a:r>
                        <a:t>C0878544|Cardiomyopathies|-6.4;GO:0030017|sarcomere|-5.6;GO:0044449|contractile fiber part|-5.5</a:t>
                      </a:r>
                    </a:p>
                  </a:txBody>
                  <a:tcPr/>
                </a:tc>
              </a:tr>
              <a:tr h="640080">
                <a:tc>
                  <a:txBody>
                    <a:bodyPr/>
                    <a:lstStyle/>
                    <a:p>
                      <a:r>
                        <a:t>Input ID_SUB1_MCODE_8</a:t>
                      </a:r>
                    </a:p>
                  </a:txBody>
                  <a:tcPr/>
                </a:tc>
                <a:tc>
                  <a:txBody>
                    <a:bodyPr/>
                    <a:lstStyle/>
                    <a:p>
                      <a:r>
                        <a:t>GO:0003779|actin binding|-5.2;GO:0015629|actin cytoskeleton|-5.0;GO:0030036|actin cytoskeleton organization|-4.6</a:t>
                      </a:r>
                    </a:p>
                  </a:txBody>
                  <a:tcPr/>
                </a:tc>
              </a:tr>
            </a:tbl>
          </a:graphicData>
        </a:graphic>
      </p:graphicFrame>
    </p:spTree>
    <p:extLst>
      <p:ext uri="{BB962C8B-B14F-4D97-AF65-F5344CB8AC3E}">
        <p14:creationId xmlns:p14="http://schemas.microsoft.com/office/powerpoint/2010/main" val="3323729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1291</Words>
  <Application>Microsoft Office PowerPoint</Application>
  <PresentationFormat>Widescreen</PresentationFormat>
  <Paragraphs>68</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Gene List Analysis Report</vt:lpstr>
      <vt:lpstr>Gene List Summary</vt:lpstr>
      <vt:lpstr>Membership Analysis</vt:lpstr>
      <vt:lpstr>Enriched Ontology Clusters</vt:lpstr>
      <vt:lpstr>Enriched Ontology Clusters Colored by Cluster ID</vt:lpstr>
      <vt:lpstr>Enriched Ontology Clusters Colored by p-Value</vt:lpstr>
      <vt:lpstr>Protein-protein Interaction Network</vt:lpstr>
      <vt:lpstr>PPI MCODE Components</vt:lpstr>
      <vt:lpstr>Biological Interpretation PPI Network &amp; MCODE Components</vt:lpstr>
      <vt:lpstr>Evidence Weighting by Machine Learning Approach</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Zhou, Yingyao</cp:lastModifiedBy>
  <cp:revision>49</cp:revision>
  <dcterms:created xsi:type="dcterms:W3CDTF">2013-08-21T19:17:07Z</dcterms:created>
  <dcterms:modified xsi:type="dcterms:W3CDTF">2019-03-08T17:25:31Z</dcterms:modified>
</cp:coreProperties>
</file>